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65766F-5017-4A91-879D-29207D82EA29}" v="1" dt="2026-05-19T07:53:00.1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recious Sadomba" userId="cbc296d7-ef44-4b40-af85-48b5b1326e1a" providerId="ADAL" clId="{13EE8302-E734-47B6-AF46-9ED1D8866191}"/>
    <pc:docChg chg="delSld modSld">
      <pc:chgData name="Precious Sadomba" userId="cbc296d7-ef44-4b40-af85-48b5b1326e1a" providerId="ADAL" clId="{13EE8302-E734-47B6-AF46-9ED1D8866191}" dt="2026-05-19T07:53:07.508" v="74" actId="47"/>
      <pc:docMkLst>
        <pc:docMk/>
      </pc:docMkLst>
      <pc:sldChg chg="modSp mod">
        <pc:chgData name="Precious Sadomba" userId="cbc296d7-ef44-4b40-af85-48b5b1326e1a" providerId="ADAL" clId="{13EE8302-E734-47B6-AF46-9ED1D8866191}" dt="2026-05-19T07:53:04.180" v="73" actId="20577"/>
        <pc:sldMkLst>
          <pc:docMk/>
          <pc:sldMk cId="4219922170" sldId="258"/>
        </pc:sldMkLst>
        <pc:spChg chg="mod">
          <ac:chgData name="Precious Sadomba" userId="cbc296d7-ef44-4b40-af85-48b5b1326e1a" providerId="ADAL" clId="{13EE8302-E734-47B6-AF46-9ED1D8866191}" dt="2026-05-19T07:53:04.180" v="73" actId="20577"/>
          <ac:spMkLst>
            <pc:docMk/>
            <pc:sldMk cId="4219922170" sldId="258"/>
            <ac:spMk id="3" creationId="{76202B15-9A05-15A2-ED6A-A034ED2677F1}"/>
          </ac:spMkLst>
        </pc:spChg>
      </pc:sldChg>
      <pc:sldChg chg="modSp mod">
        <pc:chgData name="Precious Sadomba" userId="cbc296d7-ef44-4b40-af85-48b5b1326e1a" providerId="ADAL" clId="{13EE8302-E734-47B6-AF46-9ED1D8866191}" dt="2026-05-15T18:04:27.717" v="56" actId="20577"/>
        <pc:sldMkLst>
          <pc:docMk/>
          <pc:sldMk cId="3481270228" sldId="260"/>
        </pc:sldMkLst>
        <pc:spChg chg="mod">
          <ac:chgData name="Precious Sadomba" userId="cbc296d7-ef44-4b40-af85-48b5b1326e1a" providerId="ADAL" clId="{13EE8302-E734-47B6-AF46-9ED1D8866191}" dt="2026-05-15T18:04:27.717" v="56" actId="20577"/>
          <ac:spMkLst>
            <pc:docMk/>
            <pc:sldMk cId="3481270228" sldId="260"/>
            <ac:spMk id="3" creationId="{A24B87B4-B936-959C-CE1A-789F55270ED6}"/>
          </ac:spMkLst>
        </pc:spChg>
      </pc:sldChg>
      <pc:sldChg chg="delSp modSp del mod">
        <pc:chgData name="Precious Sadomba" userId="cbc296d7-ef44-4b40-af85-48b5b1326e1a" providerId="ADAL" clId="{13EE8302-E734-47B6-AF46-9ED1D8866191}" dt="2026-05-19T07:53:07.508" v="74" actId="47"/>
        <pc:sldMkLst>
          <pc:docMk/>
          <pc:sldMk cId="1295781816" sldId="264"/>
        </pc:sldMkLst>
        <pc:spChg chg="del mod">
          <ac:chgData name="Precious Sadomba" userId="cbc296d7-ef44-4b40-af85-48b5b1326e1a" providerId="ADAL" clId="{13EE8302-E734-47B6-AF46-9ED1D8866191}" dt="2026-05-19T07:52:55.861" v="70"/>
          <ac:spMkLst>
            <pc:docMk/>
            <pc:sldMk cId="1295781816" sldId="264"/>
            <ac:spMk id="3" creationId="{5571F5F2-84BC-6100-5328-30F64496DE7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EAB88-F681-3637-DA3D-A21A6EE7BF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0E360B-8011-4ECF-874F-898C230FA1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4A0B5-26C7-2000-582B-DA72EE532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CE28E-3A06-4C92-9F14-C55E6F83CBF5}" type="datetimeFigureOut">
              <a:rPr lang="en-ZW" smtClean="0"/>
              <a:t>19/5/2026</a:t>
            </a:fld>
            <a:endParaRPr lang="en-Z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701DBF-720E-40E0-9172-8E785B25F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2E0351-55C7-60A0-3A52-2D0C6024D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B5C66-1FFC-41FC-8C8A-5022C03D56C6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1106639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54CA2-4407-3D0E-5848-932F071B6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084898-114E-6E84-27E7-292B11E755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223C5F-7B9A-B90C-AAEF-5DA32B14D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CE28E-3A06-4C92-9F14-C55E6F83CBF5}" type="datetimeFigureOut">
              <a:rPr lang="en-ZW" smtClean="0"/>
              <a:t>19/5/2026</a:t>
            </a:fld>
            <a:endParaRPr lang="en-Z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937139-815F-B5F3-F949-3301252AD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16E312-EBB5-CE25-0F68-E382E7FD6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B5C66-1FFC-41FC-8C8A-5022C03D56C6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776084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4A7B2A9-FAF5-9F1A-41B5-A508DF326F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D3F788-F09E-A1B0-6163-C5621633CF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894A26-12B3-E928-CD5F-1E895E612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CE28E-3A06-4C92-9F14-C55E6F83CBF5}" type="datetimeFigureOut">
              <a:rPr lang="en-ZW" smtClean="0"/>
              <a:t>19/5/2026</a:t>
            </a:fld>
            <a:endParaRPr lang="en-Z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257C2B-C706-D5F9-7892-097AB67E6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F8C62E-9412-BBA8-650A-8B692B32E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B5C66-1FFC-41FC-8C8A-5022C03D56C6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1818418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A89F0-71FB-D52C-B902-90E22B922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EDF178-82C0-15A5-870A-567726C739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CEF503-142D-D8B7-778B-93DBC80E8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CE28E-3A06-4C92-9F14-C55E6F83CBF5}" type="datetimeFigureOut">
              <a:rPr lang="en-ZW" smtClean="0"/>
              <a:t>19/5/2026</a:t>
            </a:fld>
            <a:endParaRPr lang="en-Z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C4F58-D60A-BF0C-0686-745F1631D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EC8550-20F5-86BE-CCBA-48689895C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B5C66-1FFC-41FC-8C8A-5022C03D56C6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1762154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01E2D-87A9-EAD1-34B6-5C4AB0021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45C28C-757A-60E8-3CC3-7BF254234E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3C2000-B990-DCBA-472E-CDC40A68F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CE28E-3A06-4C92-9F14-C55E6F83CBF5}" type="datetimeFigureOut">
              <a:rPr lang="en-ZW" smtClean="0"/>
              <a:t>19/5/2026</a:t>
            </a:fld>
            <a:endParaRPr lang="en-Z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13694B-33B3-5C7B-CFB5-974C363E1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823962-0F98-7010-FD7B-43DB5DBC4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B5C66-1FFC-41FC-8C8A-5022C03D56C6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554330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48FCD-F7D1-B30F-E332-A5BE187D1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39BF26-F5D8-F222-8AFC-996E17D11C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CE7928-7810-E7EF-0E6A-D4CDAB89B9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AE316B-1911-D73A-F35D-CA6F00BF2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CE28E-3A06-4C92-9F14-C55E6F83CBF5}" type="datetimeFigureOut">
              <a:rPr lang="en-ZW" smtClean="0"/>
              <a:t>19/5/2026</a:t>
            </a:fld>
            <a:endParaRPr lang="en-Z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A7502E-C0EC-041F-B425-34B2FD448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37E50F-4D47-45AC-813D-C9AEA785E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B5C66-1FFC-41FC-8C8A-5022C03D56C6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1212505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08520-67F7-0932-DFFF-6F1F7E3FF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8FD371-F028-9AFA-B9C6-1552D24DC7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92A0B3-2C75-ADC9-E3C3-F309304C33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C9BED6-DE3B-0370-FFCD-7BDC285C19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19230F-4623-4934-2794-C30170DFC2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089282-AF7C-F4E0-C878-CB01B8074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CE28E-3A06-4C92-9F14-C55E6F83CBF5}" type="datetimeFigureOut">
              <a:rPr lang="en-ZW" smtClean="0"/>
              <a:t>19/5/2026</a:t>
            </a:fld>
            <a:endParaRPr lang="en-ZW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7DDA63-43B4-FDD1-1DEF-826B53787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300C29-CA17-415B-BBAB-3AFE6A9EC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B5C66-1FFC-41FC-8C8A-5022C03D56C6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62564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59D4D-41BA-10F7-90FE-EFC0E2D20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B6731C-A420-B134-0C3B-9D7C8EFD0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CE28E-3A06-4C92-9F14-C55E6F83CBF5}" type="datetimeFigureOut">
              <a:rPr lang="en-ZW" smtClean="0"/>
              <a:t>19/5/2026</a:t>
            </a:fld>
            <a:endParaRPr lang="en-ZW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39AD9B-1A81-678A-642C-22FC6396F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A25D49-1B4B-BAD6-4947-62F775420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B5C66-1FFC-41FC-8C8A-5022C03D56C6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1989940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14ABA6-9464-D529-C52C-5A9168C03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CE28E-3A06-4C92-9F14-C55E6F83CBF5}" type="datetimeFigureOut">
              <a:rPr lang="en-ZW" smtClean="0"/>
              <a:t>19/5/2026</a:t>
            </a:fld>
            <a:endParaRPr lang="en-ZW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EB2FF7-FDA6-64BD-446F-7744E1401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0CF2F5-06DD-1D3D-4BB4-70C72E382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B5C66-1FFC-41FC-8C8A-5022C03D56C6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4229042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1B70C-FDA4-0313-B8C7-4B2F6DF64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A9227-4F1F-0756-E3D6-01E190F24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D6F606-894C-F43C-8C62-6812C3EDB1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C00F46-904E-83CE-7501-CBEB8AC1E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CE28E-3A06-4C92-9F14-C55E6F83CBF5}" type="datetimeFigureOut">
              <a:rPr lang="en-ZW" smtClean="0"/>
              <a:t>19/5/2026</a:t>
            </a:fld>
            <a:endParaRPr lang="en-Z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190062-FF9D-A047-761F-3D6C79696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76452D-83C1-E9DA-8EC8-31A27CEDE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B5C66-1FFC-41FC-8C8A-5022C03D56C6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1688962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AD84F-51C6-1B4A-A9FC-DF508271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90DD0B-B7A6-2957-7BE2-8E3909AAB2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W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886F30-9534-5881-F0E5-BDCBBCF5B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A606B8-1522-242E-58FA-14CFC325F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CE28E-3A06-4C92-9F14-C55E6F83CBF5}" type="datetimeFigureOut">
              <a:rPr lang="en-ZW" smtClean="0"/>
              <a:t>19/5/2026</a:t>
            </a:fld>
            <a:endParaRPr lang="en-Z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37B7A3-6869-43EF-B723-D1EE07FE0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EEAC25-8603-44B9-82B6-AD35A5A10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B5C66-1FFC-41FC-8C8A-5022C03D56C6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669606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36FDC8-459B-58D2-8C5C-12AA8ACEB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7C66A-289C-5646-0373-AFEC8B8BA7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0395A3-799B-AC45-BC4F-A8F1FC34A0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3CE28E-3A06-4C92-9F14-C55E6F83CBF5}" type="datetimeFigureOut">
              <a:rPr lang="en-ZW" smtClean="0"/>
              <a:t>19/5/2026</a:t>
            </a:fld>
            <a:endParaRPr lang="en-Z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26901-B1D2-7655-86AE-5C8ED24F57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Z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AFADE7-86D9-B9DF-1FBB-AEF58909F8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BB5C66-1FFC-41FC-8C8A-5022C03D56C6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1806464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88378F1-4D1E-E906-4742-B5C2BAE97E4A}"/>
              </a:ext>
            </a:extLst>
          </p:cNvPr>
          <p:cNvSpPr txBox="1"/>
          <p:nvPr/>
        </p:nvSpPr>
        <p:spPr>
          <a:xfrm>
            <a:off x="2500" y="0"/>
            <a:ext cx="12189500" cy="520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Program development life cycle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entury Gothic" panose="020B0502020202020204" pitchFamily="34" charset="0"/>
              </a:rPr>
              <a:t>When a person, or organisation, creates a new computer program they will use a structured, organised plan of how to create the program.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entury Gothic" panose="020B0502020202020204" pitchFamily="34" charset="0"/>
              </a:rPr>
              <a:t>This is called the program development life cycle.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entury Gothic" panose="020B0502020202020204" pitchFamily="34" charset="0"/>
              </a:rPr>
              <a:t>The stages of the program development life cycle are: </a:t>
            </a:r>
          </a:p>
          <a:p>
            <a:r>
              <a:rPr lang="en-GB" sz="3200" dirty="0">
                <a:latin typeface="Century Gothic" panose="020B0502020202020204" pitchFamily="34" charset="0"/>
              </a:rPr>
              <a:t>	» analysis </a:t>
            </a:r>
          </a:p>
          <a:p>
            <a:r>
              <a:rPr lang="en-GB" sz="3200" dirty="0">
                <a:latin typeface="Century Gothic" panose="020B0502020202020204" pitchFamily="34" charset="0"/>
              </a:rPr>
              <a:t>	» design </a:t>
            </a:r>
          </a:p>
          <a:p>
            <a:r>
              <a:rPr lang="en-GB" sz="3200" dirty="0">
                <a:latin typeface="Century Gothic" panose="020B0502020202020204" pitchFamily="34" charset="0"/>
              </a:rPr>
              <a:t>	» coding </a:t>
            </a:r>
          </a:p>
          <a:p>
            <a:r>
              <a:rPr lang="en-GB" sz="3200" dirty="0">
                <a:latin typeface="Century Gothic" panose="020B0502020202020204" pitchFamily="34" charset="0"/>
              </a:rPr>
              <a:t>	» testing</a:t>
            </a:r>
            <a:endParaRPr lang="en-ZW" sz="3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829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7C055B-E212-25A9-7486-4D22247E202A}"/>
              </a:ext>
            </a:extLst>
          </p:cNvPr>
          <p:cNvSpPr txBox="1"/>
          <p:nvPr/>
        </p:nvSpPr>
        <p:spPr>
          <a:xfrm>
            <a:off x="2500" y="0"/>
            <a:ext cx="1218950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Analysis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entury Gothic" panose="020B0502020202020204" pitchFamily="34" charset="0"/>
              </a:rPr>
              <a:t>Before any problem can be solved, it needs to be clearly defined and set out so anyone working on the solution understands what is needed.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entury Gothic" panose="020B0502020202020204" pitchFamily="34" charset="0"/>
              </a:rPr>
              <a:t>This is called the </a:t>
            </a:r>
            <a:r>
              <a:rPr lang="en-GB" sz="3200" b="1" dirty="0">
                <a:latin typeface="Century Gothic" panose="020B0502020202020204" pitchFamily="34" charset="0"/>
              </a:rPr>
              <a:t>‘requirements specification’</a:t>
            </a:r>
            <a:r>
              <a:rPr lang="en-GB" sz="3200" dirty="0">
                <a:latin typeface="Century Gothic" panose="020B0502020202020204" pitchFamily="34" charset="0"/>
              </a:rPr>
              <a:t> for the program.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entury Gothic" panose="020B0502020202020204" pitchFamily="34" charset="0"/>
              </a:rPr>
              <a:t>The analysis stage uses </a:t>
            </a:r>
            <a:r>
              <a:rPr lang="en-GB" sz="3200" b="1" dirty="0">
                <a:latin typeface="Century Gothic" panose="020B0502020202020204" pitchFamily="34" charset="0"/>
              </a:rPr>
              <a:t>abstraction</a:t>
            </a:r>
            <a:r>
              <a:rPr lang="en-GB" sz="3200" dirty="0">
                <a:latin typeface="Century Gothic" panose="020B0502020202020204" pitchFamily="34" charset="0"/>
              </a:rPr>
              <a:t> and </a:t>
            </a:r>
            <a:r>
              <a:rPr lang="en-GB" sz="3200" b="1" dirty="0">
                <a:latin typeface="Century Gothic" panose="020B0502020202020204" pitchFamily="34" charset="0"/>
              </a:rPr>
              <a:t>decomposition</a:t>
            </a:r>
            <a:r>
              <a:rPr lang="en-GB" sz="3200" dirty="0">
                <a:latin typeface="Century Gothic" panose="020B0502020202020204" pitchFamily="34" charset="0"/>
              </a:rPr>
              <a:t> tools to identify exactly what is required from the program. </a:t>
            </a:r>
          </a:p>
          <a:p>
            <a:endParaRPr lang="en-GB" sz="3200" dirty="0">
              <a:latin typeface="Century Gothic" panose="020B0502020202020204" pitchFamily="34" charset="0"/>
            </a:endParaRPr>
          </a:p>
          <a:p>
            <a:r>
              <a:rPr lang="en-GB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Abstraction</a:t>
            </a:r>
            <a:r>
              <a:rPr lang="en-GB" sz="3200" dirty="0">
                <a:latin typeface="Century Gothic" panose="020B0502020202020204" pitchFamily="34" charset="0"/>
              </a:rPr>
              <a:t> keeps the key elements required for the solution to the problem and discards any unnecessary details and information that is not required. </a:t>
            </a:r>
            <a:endParaRPr lang="en-ZW" sz="3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754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202B15-9A05-15A2-ED6A-A034ED2677F1}"/>
              </a:ext>
            </a:extLst>
          </p:cNvPr>
          <p:cNvSpPr txBox="1"/>
          <p:nvPr/>
        </p:nvSpPr>
        <p:spPr>
          <a:xfrm>
            <a:off x="0" y="0"/>
            <a:ext cx="1219200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Decomposition</a:t>
            </a:r>
            <a:r>
              <a:rPr lang="en-GB" sz="3200" dirty="0">
                <a:latin typeface="Century Gothic" panose="020B0502020202020204" pitchFamily="34" charset="0"/>
              </a:rPr>
              <a:t> breaks down a complex problem into smaller parts, which can then be subdivided into even smaller parts, that can be solved easily.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entury Gothic" panose="020B0502020202020204" pitchFamily="34" charset="0"/>
              </a:rPr>
              <a:t>Subproblems allow the developers to identify the requirements for each component part, and then tackle these separately in the next stage.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>
              <a:latin typeface="Century Gothic" panose="020B0502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entury Gothic" panose="020B0502020202020204" pitchFamily="34" charset="0"/>
              </a:rPr>
              <a:t>The component parts of any computer system are: </a:t>
            </a:r>
          </a:p>
          <a:p>
            <a:r>
              <a:rPr lang="en-GB" sz="3200" dirty="0">
                <a:latin typeface="Century Gothic" panose="020B0502020202020204" pitchFamily="34" charset="0"/>
              </a:rPr>
              <a:t>	</a:t>
            </a:r>
            <a:r>
              <a:rPr lang="en-GB" sz="3200" b="1" dirty="0">
                <a:latin typeface="Century Gothic" panose="020B0502020202020204" pitchFamily="34" charset="0"/>
              </a:rPr>
              <a:t>» inputs</a:t>
            </a:r>
            <a:endParaRPr lang="en-GB" sz="3200" dirty="0">
              <a:latin typeface="Century Gothic" panose="020B0502020202020204" pitchFamily="34" charset="0"/>
            </a:endParaRPr>
          </a:p>
          <a:p>
            <a:r>
              <a:rPr lang="en-GB" sz="3200" dirty="0">
                <a:latin typeface="Century Gothic" panose="020B0502020202020204" pitchFamily="34" charset="0"/>
              </a:rPr>
              <a:t>	</a:t>
            </a:r>
            <a:r>
              <a:rPr lang="en-GB" sz="3200" b="1" dirty="0">
                <a:latin typeface="Century Gothic" panose="020B0502020202020204" pitchFamily="34" charset="0"/>
              </a:rPr>
              <a:t>» processes</a:t>
            </a:r>
            <a:endParaRPr lang="en-GB" sz="3200" dirty="0">
              <a:latin typeface="Century Gothic" panose="020B0502020202020204" pitchFamily="34" charset="0"/>
            </a:endParaRPr>
          </a:p>
          <a:p>
            <a:r>
              <a:rPr lang="en-GB" sz="3200" dirty="0">
                <a:latin typeface="Century Gothic" panose="020B0502020202020204" pitchFamily="34" charset="0"/>
              </a:rPr>
              <a:t>	</a:t>
            </a:r>
            <a:r>
              <a:rPr lang="en-GB" sz="3200" b="1" dirty="0">
                <a:latin typeface="Century Gothic" panose="020B0502020202020204" pitchFamily="34" charset="0"/>
              </a:rPr>
              <a:t>» outputs</a:t>
            </a:r>
            <a:endParaRPr lang="en-GB" sz="3200" dirty="0">
              <a:latin typeface="Century Gothic" panose="020B0502020202020204" pitchFamily="34" charset="0"/>
            </a:endParaRPr>
          </a:p>
          <a:p>
            <a:r>
              <a:rPr lang="en-GB" sz="3200" dirty="0">
                <a:latin typeface="Century Gothic" panose="020B0502020202020204" pitchFamily="34" charset="0"/>
              </a:rPr>
              <a:t>	</a:t>
            </a:r>
            <a:r>
              <a:rPr lang="en-GB" sz="3200" b="1" dirty="0">
                <a:latin typeface="Century Gothic" panose="020B0502020202020204" pitchFamily="34" charset="0"/>
              </a:rPr>
              <a:t>» storage</a:t>
            </a:r>
            <a:endParaRPr lang="en-GB" sz="3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922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1D0642-1DD0-D91C-5441-1B2FCE48385B}"/>
              </a:ext>
            </a:extLst>
          </p:cNvPr>
          <p:cNvSpPr txBox="1"/>
          <p:nvPr/>
        </p:nvSpPr>
        <p:spPr>
          <a:xfrm>
            <a:off x="2500" y="0"/>
            <a:ext cx="12189500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Design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entury Gothic" panose="020B0502020202020204" pitchFamily="34" charset="0"/>
              </a:rPr>
              <a:t>Once the requirements have been identified, the program designers can begin planning how the program will work in the design phase.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entury Gothic" panose="020B0502020202020204" pitchFamily="34" charset="0"/>
              </a:rPr>
              <a:t>This can include an overview of the program using a </a:t>
            </a:r>
            <a:r>
              <a:rPr lang="en-GB" sz="3200" b="1" dirty="0">
                <a:latin typeface="Century Gothic" panose="020B0502020202020204" pitchFamily="34" charset="0"/>
              </a:rPr>
              <a:t>structure diagram</a:t>
            </a:r>
            <a:r>
              <a:rPr lang="en-GB" sz="3200" dirty="0">
                <a:latin typeface="Century Gothic" panose="020B0502020202020204" pitchFamily="34" charset="0"/>
              </a:rPr>
              <a:t>, and the designing of </a:t>
            </a:r>
            <a:r>
              <a:rPr lang="en-GB" sz="3200" b="1" dirty="0">
                <a:latin typeface="Century Gothic" panose="020B0502020202020204" pitchFamily="34" charset="0"/>
              </a:rPr>
              <a:t>algorithms</a:t>
            </a:r>
            <a:r>
              <a:rPr lang="en-GB" sz="3200" dirty="0">
                <a:latin typeface="Century Gothic" panose="020B0502020202020204" pitchFamily="34" charset="0"/>
              </a:rPr>
              <a:t> using </a:t>
            </a:r>
            <a:r>
              <a:rPr lang="en-GB" sz="3200" b="1" dirty="0">
                <a:latin typeface="Century Gothic" panose="020B0502020202020204" pitchFamily="34" charset="0"/>
              </a:rPr>
              <a:t>flowcharts</a:t>
            </a:r>
            <a:r>
              <a:rPr lang="en-GB" sz="3200" dirty="0">
                <a:latin typeface="Century Gothic" panose="020B0502020202020204" pitchFamily="34" charset="0"/>
              </a:rPr>
              <a:t> and </a:t>
            </a:r>
            <a:r>
              <a:rPr lang="en-GB" sz="3200" b="1" dirty="0">
                <a:latin typeface="Century Gothic" panose="020B0502020202020204" pitchFamily="34" charset="0"/>
              </a:rPr>
              <a:t>pseudocode</a:t>
            </a:r>
            <a:r>
              <a:rPr lang="en-GB" sz="3200" dirty="0">
                <a:latin typeface="Century Gothic" panose="020B0502020202020204" pitchFamily="34" charset="0"/>
              </a:rPr>
              <a:t>. </a:t>
            </a:r>
            <a:endParaRPr lang="en-ZW" sz="3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212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24B87B4-B936-959C-CE1A-789F55270ED6}"/>
              </a:ext>
            </a:extLst>
          </p:cNvPr>
          <p:cNvSpPr txBox="1"/>
          <p:nvPr/>
        </p:nvSpPr>
        <p:spPr>
          <a:xfrm>
            <a:off x="2500" y="0"/>
            <a:ext cx="12189500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Coding and iterative testing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entury Gothic" panose="020B0502020202020204" pitchFamily="34" charset="0"/>
              </a:rPr>
              <a:t>The set of programs </a:t>
            </a:r>
            <a:r>
              <a:rPr lang="en-GB" sz="3200">
                <a:latin typeface="Century Gothic" panose="020B0502020202020204" pitchFamily="34" charset="0"/>
              </a:rPr>
              <a:t>is developed using </a:t>
            </a:r>
            <a:r>
              <a:rPr lang="en-GB" sz="3200" dirty="0">
                <a:latin typeface="Century Gothic" panose="020B0502020202020204" pitchFamily="34" charset="0"/>
              </a:rPr>
              <a:t>a suitable programming language and then tested to see if it works.</a:t>
            </a:r>
          </a:p>
          <a:p>
            <a:endParaRPr lang="en-GB" sz="3200" dirty="0">
              <a:latin typeface="Century Gothic" panose="020B0502020202020204" pitchFamily="34" charset="0"/>
            </a:endParaRPr>
          </a:p>
          <a:p>
            <a:r>
              <a:rPr lang="en-GB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Iterative testing</a:t>
            </a:r>
            <a:r>
              <a:rPr lang="en-GB" sz="3200" dirty="0">
                <a:latin typeface="Century Gothic" panose="020B0502020202020204" pitchFamily="34" charset="0"/>
              </a:rPr>
              <a:t> means that modular tests are conducted, code amended, and tests repeated until the module performs as required. </a:t>
            </a:r>
          </a:p>
          <a:p>
            <a:endParaRPr lang="en-ZW" sz="3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270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ECEABBB-C4AB-D080-38DB-B2020DAAD230}"/>
              </a:ext>
            </a:extLst>
          </p:cNvPr>
          <p:cNvSpPr txBox="1"/>
          <p:nvPr/>
        </p:nvSpPr>
        <p:spPr>
          <a:xfrm>
            <a:off x="2500" y="0"/>
            <a:ext cx="12189500" cy="6678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Testing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entury Gothic" panose="020B0502020202020204" pitchFamily="34" charset="0"/>
              </a:rPr>
              <a:t>When you have finished your program, you need to carry out testing to make sure it: </a:t>
            </a:r>
          </a:p>
          <a:p>
            <a:r>
              <a:rPr lang="en-GB" sz="3200" dirty="0">
                <a:latin typeface="Century Gothic" panose="020B0502020202020204" pitchFamily="34" charset="0"/>
              </a:rPr>
              <a:t>		• fully works </a:t>
            </a:r>
          </a:p>
          <a:p>
            <a:r>
              <a:rPr lang="en-GB" sz="3200" dirty="0">
                <a:latin typeface="Century Gothic" panose="020B0502020202020204" pitchFamily="34" charset="0"/>
              </a:rPr>
              <a:t>		• does not crash </a:t>
            </a:r>
          </a:p>
          <a:p>
            <a:r>
              <a:rPr lang="en-GB" sz="3200" dirty="0">
                <a:latin typeface="Century Gothic" panose="020B0502020202020204" pitchFamily="34" charset="0"/>
              </a:rPr>
              <a:t>		• meets all requirements. </a:t>
            </a:r>
          </a:p>
          <a:p>
            <a:r>
              <a:rPr lang="en-GB" sz="3200">
                <a:latin typeface="Century Gothic" panose="020B0502020202020204" pitchFamily="34" charset="0"/>
              </a:rPr>
              <a:t>There </a:t>
            </a:r>
            <a:r>
              <a:rPr lang="en-GB" sz="3200" dirty="0">
                <a:latin typeface="Century Gothic" panose="020B0502020202020204" pitchFamily="34" charset="0"/>
              </a:rPr>
              <a:t>are four types of test data: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sz="3200" dirty="0">
                <a:latin typeface="Century Gothic" panose="020B0502020202020204" pitchFamily="34" charset="0"/>
              </a:rPr>
              <a:t>Normal - data that the program should accept.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sz="3200" dirty="0">
                <a:latin typeface="Century Gothic" panose="020B0502020202020204" pitchFamily="34" charset="0"/>
              </a:rPr>
              <a:t>Abnormal - data that the program should not accept.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sz="3200" dirty="0">
                <a:latin typeface="Century Gothic" panose="020B0502020202020204" pitchFamily="34" charset="0"/>
              </a:rPr>
              <a:t>Extreme - data that is at the edge of what is accepted/ allowed 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sz="3200" dirty="0">
                <a:latin typeface="Century Gothic" panose="020B0502020202020204" pitchFamily="34" charset="0"/>
              </a:rPr>
              <a:t>Boundary - data that is on the edge of being accepted and being rejected .</a:t>
            </a:r>
            <a:endParaRPr lang="en-ZW" sz="3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747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F23149-A92D-909F-03FB-D801473FB5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137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13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AD9509-A68D-628B-B83D-E0DE44ABDE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233" y="0"/>
            <a:ext cx="11377534" cy="6872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838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401</Words>
  <Application>Microsoft Office PowerPoint</Application>
  <PresentationFormat>Widescreen</PresentationFormat>
  <Paragraphs>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Arial</vt:lpstr>
      <vt:lpstr>Century Gothic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Precious Sadomba</dc:creator>
  <cp:lastModifiedBy>Precious Sadomba</cp:lastModifiedBy>
  <cp:revision>1</cp:revision>
  <dcterms:created xsi:type="dcterms:W3CDTF">2025-05-30T15:19:55Z</dcterms:created>
  <dcterms:modified xsi:type="dcterms:W3CDTF">2026-05-19T07:53:10Z</dcterms:modified>
</cp:coreProperties>
</file>